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  <p:sldId id="259" r:id="rId4"/>
    <p:sldId id="257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50000" saltData="3hRmJ18QQRbfFklas51GLQ" hashData="XaMl5MSbONyB61j7adeIMU8ufNE" cryptProvider="" algIdExt="0" algIdExtSource="" cryptProviderTypeExt="0" cryptProviderTypeExtSource="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  <a:srgbClr val="66CCFF"/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82C6-850B-4639-8F7B-199422ADD098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C5A4-AC69-403C-822A-72B30408F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82C6-850B-4639-8F7B-199422ADD098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C5A4-AC69-403C-822A-72B30408F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362200" y="304800"/>
            <a:ext cx="411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/>
              <a:t>FUNKCIJA</a:t>
            </a:r>
            <a:r>
              <a:rPr lang="sr-Latn-RS" sz="2800" baseline="0" dirty="0" smtClean="0"/>
              <a:t> I NAČIN RADA</a:t>
            </a:r>
            <a:endParaRPr lang="en-US" sz="280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82C6-850B-4639-8F7B-199422ADD098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C5A4-AC69-403C-822A-72B30408F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82C6-850B-4639-8F7B-199422ADD098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C5A4-AC69-403C-822A-72B30408F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82C6-850B-4639-8F7B-199422ADD098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C5A4-AC69-403C-822A-72B30408F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82C6-850B-4639-8F7B-199422ADD098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C5A4-AC69-403C-822A-72B30408F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82C6-850B-4639-8F7B-199422ADD098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C5A4-AC69-403C-822A-72B30408F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82C6-850B-4639-8F7B-199422ADD098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C5A4-AC69-403C-822A-72B30408F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82C6-850B-4639-8F7B-199422ADD098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C5A4-AC69-403C-822A-72B30408F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782C6-850B-4639-8F7B-199422ADD098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9C5A4-AC69-403C-822A-72B30408F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782C6-850B-4639-8F7B-199422ADD098}" type="datetimeFigureOut">
              <a:rPr lang="en-US" smtClean="0"/>
              <a:pPr/>
              <a:t>4/26/2020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9C5A4-AC69-403C-822A-72B30408F13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95600" y="2438400"/>
            <a:ext cx="312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DEMULTIPLEKSER</a:t>
            </a:r>
            <a:endParaRPr lang="en-US" sz="28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6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0800" y="3124200"/>
            <a:ext cx="3352800" cy="461665"/>
          </a:xfrm>
          <a:prstGeom prst="rect">
            <a:avLst/>
          </a:prstGeom>
          <a:solidFill>
            <a:schemeClr val="tx2">
              <a:lumMod val="20000"/>
              <a:lumOff val="80000"/>
              <a:alpha val="31000"/>
            </a:schemeClr>
          </a:solidFill>
        </p:spPr>
        <p:txBody>
          <a:bodyPr wrap="square">
            <a:prstTxWarp prst="textDeflateBottom">
              <a:avLst>
                <a:gd name="adj" fmla="val 70554"/>
              </a:avLst>
            </a:prstTxWarp>
            <a:spAutoFit/>
          </a:bodyPr>
          <a:lstStyle/>
          <a:p>
            <a:r>
              <a:rPr lang="sr-Latn-RS" sz="2400" dirty="0" smtClean="0">
                <a:gradFill flip="none" rotWithShape="1">
                  <a:gsLst>
                    <a:gs pos="0">
                      <a:schemeClr val="tx2">
                        <a:lumMod val="50000"/>
                      </a:schemeClr>
                    </a:gs>
                    <a:gs pos="62000">
                      <a:schemeClr val="tx2">
                        <a:lumMod val="75000"/>
                      </a:schemeClr>
                    </a:gs>
                    <a:gs pos="64000">
                      <a:schemeClr val="tx2">
                        <a:lumMod val="60000"/>
                        <a:lumOff val="40000"/>
                      </a:schemeClr>
                    </a:gs>
                  </a:gsLst>
                  <a:lin ang="5100000" scaled="0"/>
                  <a:tileRect/>
                </a:gradFill>
              </a:rPr>
              <a:t>FUNKCIJA I NAČIN RADA</a:t>
            </a:r>
            <a:endParaRPr lang="en-US" sz="2400" dirty="0">
              <a:gradFill flip="none" rotWithShape="1">
                <a:gsLst>
                  <a:gs pos="0">
                    <a:schemeClr val="tx2">
                      <a:lumMod val="50000"/>
                    </a:schemeClr>
                  </a:gs>
                  <a:gs pos="62000">
                    <a:schemeClr val="tx2">
                      <a:lumMod val="75000"/>
                    </a:schemeClr>
                  </a:gs>
                  <a:gs pos="64000">
                    <a:schemeClr val="tx2">
                      <a:lumMod val="60000"/>
                      <a:lumOff val="40000"/>
                    </a:schemeClr>
                  </a:gs>
                </a:gsLst>
                <a:lin ang="5100000" scaled="0"/>
                <a:tileRect/>
              </a:gradFill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rgbClr val="85C2FF"/>
            </a:gs>
            <a:gs pos="38000">
              <a:srgbClr val="C4D6EB"/>
            </a:gs>
            <a:gs pos="100000">
              <a:srgbClr val="FFEBFA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4343400" cy="1840409"/>
          </a:xfrm>
          <a:prstGeom prst="horizontalScroll">
            <a:avLst/>
          </a:prstGeom>
          <a:gradFill flip="none" rotWithShape="1">
            <a:gsLst>
              <a:gs pos="0">
                <a:srgbClr val="66CCFF"/>
              </a:gs>
              <a:gs pos="0">
                <a:srgbClr val="85C2FF">
                  <a:alpha val="0"/>
                </a:srgbClr>
              </a:gs>
              <a:gs pos="0">
                <a:srgbClr val="C4D6EB"/>
              </a:gs>
              <a:gs pos="0">
                <a:srgbClr val="FFEBFA"/>
              </a:gs>
            </a:gsLst>
            <a:lin ang="2700000" scaled="1"/>
            <a:tileRect/>
          </a:gradFill>
          <a:ln w="19050">
            <a:solidFill>
              <a:srgbClr val="66CCFF">
                <a:alpha val="32157"/>
              </a:srgbClr>
            </a:solidFill>
          </a:ln>
        </p:spPr>
        <p:txBody>
          <a:bodyPr wrap="square" rtlCol="0">
            <a:spAutoFit/>
          </a:bodyPr>
          <a:lstStyle/>
          <a:p>
            <a:r>
              <a:rPr lang="sr-Cyrl-RS" sz="1400" dirty="0" smtClean="0">
                <a:gradFill flip="none" rotWithShape="1">
                  <a:gsLst>
                    <a:gs pos="0">
                      <a:srgbClr val="5E9EFF"/>
                    </a:gs>
                    <a:gs pos="0">
                      <a:srgbClr val="85C2FF"/>
                    </a:gs>
                    <a:gs pos="0">
                      <a:srgbClr val="C4D6EB"/>
                    </a:gs>
                    <a:gs pos="0">
                      <a:srgbClr val="FFEBFA"/>
                    </a:gs>
                  </a:gsLst>
                  <a:lin ang="2700000" scaled="1"/>
                  <a:tileRect/>
                </a:gradFill>
              </a:rPr>
              <a:t>~</a:t>
            </a:r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Demultiplekser se takođe naziva i</a:t>
            </a:r>
            <a:r>
              <a:rPr lang="sr-Cyrl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>
              <a:buFont typeface="Arial" pitchFamily="34" charset="0"/>
              <a:buChar char="•"/>
            </a:pPr>
            <a:r>
              <a:rPr lang="sr-Cyrl-R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Demux</a:t>
            </a:r>
            <a:r>
              <a:rPr lang="sr-Cyrl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</a:t>
            </a:r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skraćeni oblik</a:t>
            </a:r>
            <a:r>
              <a:rPr lang="sr-Cyrl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;</a:t>
            </a:r>
          </a:p>
          <a:p>
            <a:pPr>
              <a:buFont typeface="Arial" pitchFamily="34" charset="0"/>
              <a:buChar char="•"/>
            </a:pPr>
            <a:r>
              <a:rPr lang="sr-Cyrl-R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sr-Latn-RS" sz="1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renosnik podataka </a:t>
            </a:r>
            <a:r>
              <a:rPr lang="sr-Cyrl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(,,</a:t>
            </a:r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data distributor</a:t>
            </a:r>
            <a:r>
              <a:rPr lang="sr-Cyrl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”)-</a:t>
            </a:r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jer ima funkciju prenosa podataka;</a:t>
            </a:r>
            <a:endParaRPr lang="sr-Cyrl-RS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One to many circuit-zbog njegovog dizajna i načina rada;</a:t>
            </a:r>
            <a:endParaRPr lang="sr-Cyrl-RS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0" y="2438400"/>
            <a:ext cx="4267200" cy="3009900"/>
          </a:xfrm>
          <a:prstGeom prst="verticalScroll">
            <a:avLst/>
          </a:prstGeom>
          <a:gradFill>
            <a:gsLst>
              <a:gs pos="0">
                <a:srgbClr val="5E9EFF"/>
              </a:gs>
              <a:gs pos="0">
                <a:srgbClr val="85C2FF">
                  <a:alpha val="0"/>
                </a:srgbClr>
              </a:gs>
              <a:gs pos="0">
                <a:srgbClr val="C4D6EB"/>
              </a:gs>
              <a:gs pos="0">
                <a:srgbClr val="FFEBFA"/>
              </a:gs>
            </a:gsLst>
            <a:lin ang="0" scaled="0"/>
          </a:gradFill>
          <a:ln w="19050">
            <a:solidFill>
              <a:srgbClr val="66CCFF"/>
            </a:solidFill>
          </a:ln>
        </p:spPr>
        <p:txBody>
          <a:bodyPr wrap="square" rtlCol="0">
            <a:spAutoFit/>
          </a:bodyPr>
          <a:lstStyle/>
          <a:p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~Demultiplekser ima inverznu/suprotnu funkciju u odnosu na Multiplekser;</a:t>
            </a:r>
            <a:endParaRPr lang="sr-Cyrl-RS" sz="1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~ Demux je kombinaciono kolo koje se </a:t>
            </a:r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sas</a:t>
            </a:r>
            <a:r>
              <a:rPr lang="en-U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</a:t>
            </a:r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oji </a:t>
            </a:r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od </a:t>
            </a:r>
            <a:r>
              <a:rPr lang="sr-Latn-RS" sz="1400" dirty="0" smtClean="0">
                <a:solidFill>
                  <a:schemeClr val="accent2"/>
                </a:solidFill>
              </a:rPr>
              <a:t>više(m) selekcionih ulaza </a:t>
            </a:r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 </a:t>
            </a:r>
            <a:r>
              <a:rPr lang="sr-Latn-RS" sz="1400" dirty="0" smtClean="0">
                <a:solidFill>
                  <a:schemeClr val="accent2"/>
                </a:solidFill>
              </a:rPr>
              <a:t>jednog informacionog ulaza </a:t>
            </a:r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koji dobijene podatke usmerava na jedan od </a:t>
            </a:r>
            <a:r>
              <a:rPr lang="sr-Latn-RS" sz="1400" dirty="0" smtClean="0">
                <a:solidFill>
                  <a:schemeClr val="accent2"/>
                </a:solidFill>
              </a:rPr>
              <a:t>više(n) izlaza</a:t>
            </a:r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</a:t>
            </a:r>
          </a:p>
          <a:p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~Takođe, ovo kolo ima i ,,Enable” ulaz koji ,,odlučuje” da li će kolo moći da prenosi podatke ili ne. Zavisi od toga da li je E=0 (kolo ne prenosi podatke) ili je E=1 (kolo prenosi podatke na izlaz);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2743200"/>
            <a:ext cx="1676400" cy="24384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1104900" y="5524500"/>
            <a:ext cx="685800" cy="158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 flipH="1" flipV="1">
            <a:off x="1334294" y="5523706"/>
            <a:ext cx="685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H="1" flipV="1">
            <a:off x="2172494" y="5523706"/>
            <a:ext cx="685800" cy="1588"/>
          </a:xfrm>
          <a:prstGeom prst="straightConnector1">
            <a:avLst/>
          </a:prstGeom>
          <a:ln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381000" y="3962400"/>
            <a:ext cx="990600" cy="1588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95600" y="3124200"/>
            <a:ext cx="685800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895600" y="3505200"/>
            <a:ext cx="685800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95600" y="4724400"/>
            <a:ext cx="685800" cy="1588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3429000" y="2895600"/>
            <a:ext cx="533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</a:t>
            </a:r>
            <a:r>
              <a:rPr lang="sr-Latn-RS" sz="1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0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429000" y="3276600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Y1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352800" y="4495800"/>
            <a:ext cx="55816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Y(n-1)</a:t>
            </a:r>
            <a:endParaRPr lang="en-US" sz="12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" y="3733800"/>
            <a:ext cx="609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chemeClr val="accent2"/>
                </a:solidFill>
              </a:rPr>
              <a:t>D</a:t>
            </a:r>
            <a:endParaRPr lang="en-US" sz="1200" dirty="0">
              <a:solidFill>
                <a:schemeClr val="accent2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43000" y="5638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chemeClr val="accent6"/>
                </a:solidFill>
              </a:rPr>
              <a:t>S</a:t>
            </a:r>
            <a:r>
              <a:rPr lang="sr-Latn-RS" sz="1100" dirty="0" smtClean="0">
                <a:solidFill>
                  <a:schemeClr val="accent6"/>
                </a:solidFill>
              </a:rPr>
              <a:t>0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600200" y="56388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chemeClr val="accent6"/>
                </a:solidFill>
              </a:rPr>
              <a:t>S</a:t>
            </a:r>
            <a:r>
              <a:rPr lang="sr-Latn-RS" sz="1100" dirty="0" smtClean="0">
                <a:solidFill>
                  <a:schemeClr val="accent6"/>
                </a:solidFill>
              </a:rPr>
              <a:t>1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5400000">
            <a:off x="2737366" y="3968234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.   .   .   .   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676400" y="53340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accent6"/>
                </a:solidFill>
              </a:rPr>
              <a:t>.  .  .  .  . </a:t>
            </a:r>
            <a:endParaRPr lang="en-US" dirty="0">
              <a:solidFill>
                <a:schemeClr val="accent6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762000" y="4953000"/>
            <a:ext cx="457200" cy="1588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838200" y="4724400"/>
            <a:ext cx="304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rgbClr val="7030A0"/>
                </a:solidFill>
              </a:rPr>
              <a:t>E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43" name="Right Brace 42"/>
          <p:cNvSpPr/>
          <p:nvPr/>
        </p:nvSpPr>
        <p:spPr>
          <a:xfrm>
            <a:off x="3810000" y="2971800"/>
            <a:ext cx="304800" cy="18288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4191000" y="3733800"/>
            <a:ext cx="685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izlazi</a:t>
            </a:r>
            <a:endParaRPr lang="en-US" sz="1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46" name="Curved Connector 45"/>
          <p:cNvCxnSpPr>
            <a:stCxn id="49" idx="2"/>
          </p:cNvCxnSpPr>
          <p:nvPr/>
        </p:nvCxnSpPr>
        <p:spPr>
          <a:xfrm rot="5400000">
            <a:off x="287983" y="3450282"/>
            <a:ext cx="605135" cy="1143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0" y="27432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chemeClr val="accent2"/>
                </a:solidFill>
              </a:rPr>
              <a:t>Informacioni ulaz (,,Data input)</a:t>
            </a:r>
            <a:endParaRPr lang="en-US" sz="1200" dirty="0">
              <a:solidFill>
                <a:schemeClr val="accent2"/>
              </a:solidFill>
            </a:endParaRPr>
          </a:p>
        </p:txBody>
      </p:sp>
      <p:cxnSp>
        <p:nvCxnSpPr>
          <p:cNvPr id="52" name="Curved Connector 51"/>
          <p:cNvCxnSpPr>
            <a:endCxn id="41" idx="0"/>
          </p:cNvCxnSpPr>
          <p:nvPr/>
        </p:nvCxnSpPr>
        <p:spPr>
          <a:xfrm>
            <a:off x="533400" y="4495800"/>
            <a:ext cx="457200" cy="228600"/>
          </a:xfrm>
          <a:prstGeom prst="curvedConnector2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52400" y="4267200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rgbClr val="7030A0"/>
                </a:solidFill>
              </a:rPr>
              <a:t>,,Enable” ulaz</a:t>
            </a:r>
            <a:endParaRPr lang="en-US" sz="1200" dirty="0">
              <a:solidFill>
                <a:srgbClr val="7030A0"/>
              </a:solidFill>
            </a:endParaRPr>
          </a:p>
        </p:txBody>
      </p:sp>
      <p:sp>
        <p:nvSpPr>
          <p:cNvPr id="56" name="Right Brace 55"/>
          <p:cNvSpPr/>
          <p:nvPr/>
        </p:nvSpPr>
        <p:spPr>
          <a:xfrm rot="5400000">
            <a:off x="1924050" y="5010150"/>
            <a:ext cx="228600" cy="2095500"/>
          </a:xfrm>
          <a:prstGeom prst="rightBrace">
            <a:avLst/>
          </a:prstGeom>
          <a:ln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TextBox 56"/>
          <p:cNvSpPr txBox="1"/>
          <p:nvPr/>
        </p:nvSpPr>
        <p:spPr>
          <a:xfrm>
            <a:off x="1447800" y="6172200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/>
                </a:solidFill>
              </a:rPr>
              <a:t>S</a:t>
            </a:r>
            <a:r>
              <a:rPr lang="sr-Latn-RS" sz="1200" dirty="0" smtClean="0">
                <a:solidFill>
                  <a:schemeClr val="accent6"/>
                </a:solidFill>
              </a:rPr>
              <a:t>elekcioni ulazi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524000" y="3581400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tx2">
                    <a:lumMod val="50000"/>
                  </a:schemeClr>
                </a:solidFill>
              </a:rPr>
              <a:t>DEMUX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0">
              <a:srgbClr val="85C2FF"/>
            </a:gs>
            <a:gs pos="38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914400"/>
            <a:ext cx="4191000" cy="1328023"/>
          </a:xfrm>
          <a:prstGeom prst="flowChartAlternateProcess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Latn-RS" dirty="0" smtClean="0"/>
              <a:t>~ I</a:t>
            </a:r>
            <a:r>
              <a:rPr lang="en-US" dirty="0" smtClean="0"/>
              <a:t>ma</a:t>
            </a:r>
            <a:r>
              <a:rPr lang="sr-Latn-RS" dirty="0" smtClean="0"/>
              <a:t> ulogu digitalnog višepoložajnog prekidača</a:t>
            </a:r>
            <a:r>
              <a:rPr lang="en-US" dirty="0" smtClean="0"/>
              <a:t> </a:t>
            </a:r>
            <a:r>
              <a:rPr lang="sr-Latn-RS" dirty="0" smtClean="0"/>
              <a:t>samo </a:t>
            </a:r>
            <a:r>
              <a:rPr lang="en-US" dirty="0" smtClean="0"/>
              <a:t>u </a:t>
            </a:r>
            <a:r>
              <a:rPr lang="sr-Latn-RS" dirty="0" smtClean="0"/>
              <a:t>suprotnom smeru. Prekidač </a:t>
            </a:r>
            <a:r>
              <a:rPr lang="sr-Latn-RS" dirty="0" smtClean="0"/>
              <a:t>postavljam</a:t>
            </a:r>
            <a:r>
              <a:rPr lang="en-US" dirty="0" smtClean="0"/>
              <a:t>o</a:t>
            </a:r>
            <a:r>
              <a:rPr lang="sr-Latn-RS" dirty="0" smtClean="0"/>
              <a:t> </a:t>
            </a:r>
            <a:r>
              <a:rPr lang="sr-Latn-RS" dirty="0" smtClean="0"/>
              <a:t>u položaj koji zavisi od S </a:t>
            </a:r>
            <a:r>
              <a:rPr lang="sr-Latn-RS" dirty="0" smtClean="0"/>
              <a:t>signala/ulaza</a:t>
            </a:r>
            <a:r>
              <a:rPr lang="en-US" dirty="0" smtClean="0"/>
              <a:t>;</a:t>
            </a:r>
            <a:endParaRPr lang="en-US" dirty="0"/>
          </a:p>
        </p:txBody>
      </p:sp>
      <p:pic>
        <p:nvPicPr>
          <p:cNvPr id="5122" name="Picture 2" descr="Demultiplekso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29200" y="457200"/>
            <a:ext cx="2724150" cy="1866901"/>
          </a:xfrm>
          <a:prstGeom prst="rect">
            <a:avLst/>
          </a:prstGeom>
          <a:noFill/>
        </p:spPr>
      </p:pic>
      <p:cxnSp>
        <p:nvCxnSpPr>
          <p:cNvPr id="10" name="Straight Connector 9"/>
          <p:cNvCxnSpPr/>
          <p:nvPr/>
        </p:nvCxnSpPr>
        <p:spPr>
          <a:xfrm rot="5400000">
            <a:off x="6363494" y="2552700"/>
            <a:ext cx="685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6439694" y="2551906"/>
            <a:ext cx="6850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6515100" y="27813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5400000" flipH="1" flipV="1">
            <a:off x="6743700" y="2781300"/>
            <a:ext cx="228600" cy="15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6400800" y="3048000"/>
            <a:ext cx="7620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sr-Latn-RS" dirty="0" smtClean="0"/>
              <a:t>n=2</a:t>
            </a:r>
            <a:r>
              <a:rPr lang="sr-Latn-RS" baseline="30000" dirty="0" smtClean="0"/>
              <a:t>m</a:t>
            </a:r>
            <a:endParaRPr lang="en-US" baseline="30000" dirty="0"/>
          </a:p>
        </p:txBody>
      </p:sp>
      <p:sp>
        <p:nvSpPr>
          <p:cNvPr id="20" name="TextBox 19"/>
          <p:cNvSpPr txBox="1"/>
          <p:nvPr/>
        </p:nvSpPr>
        <p:spPr>
          <a:xfrm>
            <a:off x="6400800" y="3505200"/>
            <a:ext cx="1219200" cy="369332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sr-Latn-RS" dirty="0" smtClean="0"/>
              <a:t>m=log</a:t>
            </a:r>
            <a:r>
              <a:rPr lang="sr-Latn-RS" baseline="-25000" dirty="0" smtClean="0"/>
              <a:t>2</a:t>
            </a:r>
            <a:r>
              <a:rPr lang="sr-Latn-RS" dirty="0" smtClean="0"/>
              <a:t>(n)</a:t>
            </a:r>
            <a:endParaRPr lang="en-US" dirty="0"/>
          </a:p>
        </p:txBody>
      </p:sp>
      <p:pic>
        <p:nvPicPr>
          <p:cNvPr id="5126" name="Picture 6" descr="Demultiplekso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2971800"/>
            <a:ext cx="2438400" cy="2722486"/>
          </a:xfrm>
          <a:prstGeom prst="rect">
            <a:avLst/>
          </a:prstGeom>
          <a:noFill/>
        </p:spPr>
      </p:pic>
      <p:sp>
        <p:nvSpPr>
          <p:cNvPr id="22" name="Rounded Rectangle 21"/>
          <p:cNvSpPr/>
          <p:nvPr/>
        </p:nvSpPr>
        <p:spPr>
          <a:xfrm>
            <a:off x="3581400" y="4191000"/>
            <a:ext cx="3962400" cy="715089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sr-Latn-RS" dirty="0" smtClean="0"/>
              <a:t>~</a:t>
            </a:r>
            <a:r>
              <a:rPr lang="en-US" dirty="0" smtClean="0"/>
              <a:t> </a:t>
            </a:r>
            <a:r>
              <a:rPr lang="sr-Latn-RS" dirty="0" smtClean="0"/>
              <a:t>Potom </a:t>
            </a:r>
            <a:r>
              <a:rPr lang="sr-Latn-RS" dirty="0" smtClean="0"/>
              <a:t>se signal sa D ulaza direktno prosleđuje na određeni izlaz Y; </a:t>
            </a:r>
            <a:endParaRPr lang="en-US" dirty="0"/>
          </a:p>
        </p:txBody>
      </p:sp>
      <p:sp>
        <p:nvSpPr>
          <p:cNvPr id="23" name="Rounded Rectangle 22"/>
          <p:cNvSpPr/>
          <p:nvPr/>
        </p:nvSpPr>
        <p:spPr>
          <a:xfrm>
            <a:off x="5181600" y="5410200"/>
            <a:ext cx="3505200" cy="609600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Latn-RS" dirty="0" smtClean="0">
                <a:solidFill>
                  <a:schemeClr val="tx1"/>
                </a:solidFill>
              </a:rPr>
              <a:t>~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Vrste </a:t>
            </a:r>
            <a:r>
              <a:rPr lang="sr-Latn-RS" dirty="0" smtClean="0">
                <a:solidFill>
                  <a:schemeClr val="tx1"/>
                </a:solidFill>
              </a:rPr>
              <a:t>demultipleksera </a:t>
            </a:r>
            <a:r>
              <a:rPr lang="en-US" dirty="0" err="1" smtClean="0">
                <a:solidFill>
                  <a:schemeClr val="tx1"/>
                </a:solidFill>
              </a:rPr>
              <a:t>su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sr-Latn-RS" dirty="0" smtClean="0">
                <a:solidFill>
                  <a:schemeClr val="tx1"/>
                </a:solidFill>
              </a:rPr>
              <a:t>1:2</a:t>
            </a:r>
            <a:r>
              <a:rPr lang="sr-Latn-RS" dirty="0" smtClean="0">
                <a:solidFill>
                  <a:schemeClr val="tx1"/>
                </a:solidFill>
              </a:rPr>
              <a:t>, 1:4,</a:t>
            </a:r>
            <a:r>
              <a:rPr lang="ru-RU" dirty="0" smtClean="0">
                <a:solidFill>
                  <a:schemeClr val="tx1"/>
                </a:solidFill>
              </a:rPr>
              <a:t>1: 8, 1:16 </a:t>
            </a:r>
            <a:r>
              <a:rPr lang="sr-Latn-RS" dirty="0" smtClean="0">
                <a:solidFill>
                  <a:schemeClr val="tx1"/>
                </a:solidFill>
              </a:rPr>
              <a:t>i</a:t>
            </a:r>
            <a:r>
              <a:rPr lang="ru-RU" dirty="0" smtClean="0">
                <a:solidFill>
                  <a:schemeClr val="tx1"/>
                </a:solidFill>
              </a:rPr>
              <a:t> 1:32</a:t>
            </a:r>
            <a:r>
              <a:rPr lang="sr-Latn-RS" dirty="0" smtClean="0">
                <a:solidFill>
                  <a:schemeClr val="tx1"/>
                </a:solidFill>
              </a:rPr>
              <a:t>;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2000"/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800" y="24384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1:2 DEMUX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l="-11000" t="-6000" r="-1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066800"/>
            <a:ext cx="1066800" cy="160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304800" y="1828800"/>
            <a:ext cx="685800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57400" y="1524000"/>
            <a:ext cx="685800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57400" y="2209800"/>
            <a:ext cx="685800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295400" y="1524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1:2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1447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accent6"/>
                </a:solidFill>
              </a:rPr>
              <a:t>I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38400" y="12192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chemeClr val="accent6"/>
                </a:solidFill>
              </a:rPr>
              <a:t>Y</a:t>
            </a:r>
            <a:r>
              <a:rPr lang="sr-Latn-RS" sz="1100" dirty="0" smtClean="0">
                <a:solidFill>
                  <a:schemeClr val="accent6"/>
                </a:solidFill>
              </a:rPr>
              <a:t>0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438400" y="1905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chemeClr val="accent6"/>
                </a:solidFill>
              </a:rPr>
              <a:t>Y</a:t>
            </a:r>
            <a:r>
              <a:rPr lang="sr-Latn-RS" sz="1100" dirty="0" smtClean="0">
                <a:solidFill>
                  <a:schemeClr val="accent6"/>
                </a:solidFill>
              </a:rPr>
              <a:t>1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 rot="5400000">
            <a:off x="1105694" y="3238500"/>
            <a:ext cx="6850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181894" y="3237706"/>
            <a:ext cx="685006" cy="79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16200000" flipH="1">
            <a:off x="1257300" y="34671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 flipH="1" flipV="1">
            <a:off x="1485900" y="3467100"/>
            <a:ext cx="228600" cy="152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990600" y="3733800"/>
            <a:ext cx="1066800" cy="16002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304800" y="4495800"/>
            <a:ext cx="685800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057400" y="4191000"/>
            <a:ext cx="685800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057400" y="4876800"/>
            <a:ext cx="685800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295400" y="4191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1:2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304800" y="41148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accent6"/>
                </a:solidFill>
              </a:rPr>
              <a:t>I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438400" y="45720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chemeClr val="accent6"/>
                </a:solidFill>
              </a:rPr>
              <a:t>Y</a:t>
            </a:r>
            <a:r>
              <a:rPr lang="sr-Latn-RS" sz="1100" dirty="0" smtClean="0">
                <a:solidFill>
                  <a:schemeClr val="accent6"/>
                </a:solidFill>
              </a:rPr>
              <a:t>1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438400" y="3886200"/>
            <a:ext cx="33855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RS" sz="1200" dirty="0" smtClean="0">
                <a:solidFill>
                  <a:schemeClr val="accent6"/>
                </a:solidFill>
              </a:rPr>
              <a:t>Y</a:t>
            </a:r>
            <a:r>
              <a:rPr lang="sr-Latn-RS" sz="1100" dirty="0" smtClean="0">
                <a:solidFill>
                  <a:schemeClr val="accent6"/>
                </a:solidFill>
              </a:rPr>
              <a:t>0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800894" y="5676106"/>
            <a:ext cx="685800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ight Brace 35"/>
          <p:cNvSpPr/>
          <p:nvPr/>
        </p:nvSpPr>
        <p:spPr>
          <a:xfrm>
            <a:off x="2819400" y="1295400"/>
            <a:ext cx="152400" cy="1066800"/>
          </a:xfrm>
          <a:prstGeom prst="rightBrac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TextBox 36"/>
          <p:cNvSpPr txBox="1"/>
          <p:nvPr/>
        </p:nvSpPr>
        <p:spPr>
          <a:xfrm>
            <a:off x="3048000" y="16002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n=2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1752600" y="2667000"/>
            <a:ext cx="31242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P</a:t>
            </a:r>
            <a:r>
              <a:rPr lang="sr-Latn-RS" sz="1400" dirty="0" smtClean="0"/>
              <a:t>o formuli m=log</a:t>
            </a:r>
            <a:r>
              <a:rPr lang="sr-Latn-RS" sz="1400" baseline="-25000" dirty="0" smtClean="0"/>
              <a:t>2</a:t>
            </a:r>
            <a:r>
              <a:rPr lang="sr-Latn-RS" sz="1400" dirty="0" smtClean="0"/>
              <a:t>(n) dobijamo:</a:t>
            </a:r>
          </a:p>
          <a:p>
            <a:r>
              <a:rPr lang="sr-Latn-RS" sz="1400" dirty="0" smtClean="0"/>
              <a:t>m=log</a:t>
            </a:r>
            <a:r>
              <a:rPr lang="sr-Latn-RS" sz="1400" baseline="-25000" dirty="0" smtClean="0"/>
              <a:t>2</a:t>
            </a:r>
            <a:r>
              <a:rPr lang="sr-Latn-RS" sz="1400" dirty="0" smtClean="0"/>
              <a:t>(2)</a:t>
            </a:r>
          </a:p>
          <a:p>
            <a:r>
              <a:rPr lang="sr-Latn-RS" sz="1400" dirty="0" smtClean="0"/>
              <a:t>m=1 –što znači da imamo jedan selekcioni ulaz</a:t>
            </a:r>
            <a:endParaRPr lang="en-US" sz="1400" dirty="0" smtClean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40" name="Straight Connector 39"/>
          <p:cNvCxnSpPr/>
          <p:nvPr/>
        </p:nvCxnSpPr>
        <p:spPr>
          <a:xfrm rot="5400000">
            <a:off x="800894" y="3009106"/>
            <a:ext cx="685800" cy="1588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838200" y="5638800"/>
            <a:ext cx="381000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1200" dirty="0">
                <a:solidFill>
                  <a:schemeClr val="accent6"/>
                </a:solidFill>
              </a:rPr>
              <a:t>E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62000" y="2743200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chemeClr val="accent6"/>
                </a:solidFill>
              </a:rPr>
              <a:t>E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 rot="5400000">
            <a:off x="1105694" y="5676106"/>
            <a:ext cx="6858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1447800" y="5715000"/>
            <a:ext cx="457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rgbClr val="FF0000"/>
                </a:solidFill>
              </a:rPr>
              <a:t>S</a:t>
            </a:r>
            <a:r>
              <a:rPr lang="sr-Latn-RS" sz="1100" dirty="0" smtClean="0">
                <a:solidFill>
                  <a:srgbClr val="FF0000"/>
                </a:solidFill>
              </a:rPr>
              <a:t>0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60" name="Freeform 59"/>
          <p:cNvSpPr/>
          <p:nvPr/>
        </p:nvSpPr>
        <p:spPr>
          <a:xfrm>
            <a:off x="2819400" y="868392"/>
            <a:ext cx="2606615" cy="3551208"/>
          </a:xfrm>
          <a:custGeom>
            <a:avLst/>
            <a:gdLst>
              <a:gd name="connsiteX0" fmla="*/ 0 w 2208362"/>
              <a:gd name="connsiteY0" fmla="*/ 4109050 h 4109050"/>
              <a:gd name="connsiteX1" fmla="*/ 1647645 w 2208362"/>
              <a:gd name="connsiteY1" fmla="*/ 2470031 h 4109050"/>
              <a:gd name="connsiteX2" fmla="*/ 1552755 w 2208362"/>
              <a:gd name="connsiteY2" fmla="*/ 408317 h 4109050"/>
              <a:gd name="connsiteX3" fmla="*/ 2208362 w 2208362"/>
              <a:gd name="connsiteY3" fmla="*/ 20129 h 41090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08362" h="4109050">
                <a:moveTo>
                  <a:pt x="0" y="4109050"/>
                </a:moveTo>
                <a:cubicBezTo>
                  <a:pt x="694426" y="3597935"/>
                  <a:pt x="1388853" y="3086820"/>
                  <a:pt x="1647645" y="2470031"/>
                </a:cubicBezTo>
                <a:cubicBezTo>
                  <a:pt x="1906437" y="1853242"/>
                  <a:pt x="1459302" y="816634"/>
                  <a:pt x="1552755" y="408317"/>
                </a:cubicBezTo>
                <a:cubicBezTo>
                  <a:pt x="1646208" y="0"/>
                  <a:pt x="1927285" y="10064"/>
                  <a:pt x="2208362" y="20129"/>
                </a:cubicBezTo>
              </a:path>
            </a:pathLst>
          </a:cu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9" name="Straight Connector 68"/>
          <p:cNvCxnSpPr/>
          <p:nvPr/>
        </p:nvCxnSpPr>
        <p:spPr>
          <a:xfrm>
            <a:off x="5334000" y="762000"/>
            <a:ext cx="2286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334000" y="914400"/>
            <a:ext cx="228600" cy="1524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562600" y="381000"/>
            <a:ext cx="1905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Na osnovu kola crtamo tablicu pomoći koje ćemo videti koji signal će ići na koji izlaz</a:t>
            </a:r>
            <a:endParaRPr lang="en-US" sz="1400" dirty="0"/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5791994" y="2437606"/>
            <a:ext cx="1981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10800000">
            <a:off x="5486400" y="1828800"/>
            <a:ext cx="2971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Box 80"/>
          <p:cNvSpPr txBox="1"/>
          <p:nvPr/>
        </p:nvSpPr>
        <p:spPr>
          <a:xfrm>
            <a:off x="5562600" y="14478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E</a:t>
            </a:r>
            <a:endParaRPr lang="en-US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6019800" y="14478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S</a:t>
            </a:r>
            <a:r>
              <a:rPr lang="sr-Latn-RS" sz="1100" dirty="0" smtClean="0"/>
              <a:t>0</a:t>
            </a:r>
            <a:endParaRPr lang="en-US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6934200" y="14478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Y</a:t>
            </a:r>
            <a:r>
              <a:rPr lang="sr-Latn-RS" sz="1100" dirty="0" smtClean="0"/>
              <a:t>0</a:t>
            </a:r>
            <a:r>
              <a:rPr lang="sr-Latn-RS" sz="1400" dirty="0" smtClean="0"/>
              <a:t>          Y</a:t>
            </a:r>
            <a:r>
              <a:rPr lang="sr-Latn-RS" sz="1100" dirty="0" smtClean="0"/>
              <a:t>1</a:t>
            </a:r>
            <a:endParaRPr lang="en-US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5562600" y="19812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0        x               0         0</a:t>
            </a:r>
          </a:p>
          <a:p>
            <a:r>
              <a:rPr lang="sr-Latn-RS" dirty="0" smtClean="0"/>
              <a:t>0        x               0         0</a:t>
            </a:r>
          </a:p>
          <a:p>
            <a:r>
              <a:rPr lang="sr-Latn-RS" dirty="0" smtClean="0"/>
              <a:t>1        0               I          0</a:t>
            </a:r>
          </a:p>
          <a:p>
            <a:r>
              <a:rPr lang="sr-Latn-RS" dirty="0" smtClean="0"/>
              <a:t>1        1               0          I           </a:t>
            </a:r>
            <a:endParaRPr lang="en-US" dirty="0"/>
          </a:p>
        </p:txBody>
      </p:sp>
      <p:sp>
        <p:nvSpPr>
          <p:cNvPr id="85" name="Oval 84"/>
          <p:cNvSpPr/>
          <p:nvPr/>
        </p:nvSpPr>
        <p:spPr>
          <a:xfrm>
            <a:off x="6019800" y="1981200"/>
            <a:ext cx="381000" cy="609600"/>
          </a:xfrm>
          <a:prstGeom prst="ellipse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hape 90"/>
          <p:cNvCxnSpPr>
            <a:stCxn id="85" idx="2"/>
          </p:cNvCxnSpPr>
          <p:nvPr/>
        </p:nvCxnSpPr>
        <p:spPr>
          <a:xfrm rot="10800000" flipV="1">
            <a:off x="5943600" y="2286000"/>
            <a:ext cx="76200" cy="1219200"/>
          </a:xfrm>
          <a:prstGeom prst="bentConnector2">
            <a:avLst/>
          </a:prstGeom>
          <a:ln w="190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TextBox 92"/>
          <p:cNvSpPr txBox="1"/>
          <p:nvPr/>
        </p:nvSpPr>
        <p:spPr>
          <a:xfrm>
            <a:off x="4724400" y="3429000"/>
            <a:ext cx="2286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>
                <a:solidFill>
                  <a:schemeClr val="accent6"/>
                </a:solidFill>
              </a:rPr>
              <a:t>Pišemo x jer dok je E=0 izlazni signal će uvek biti 0 i iz tog razloga nije bitno da li ćemo pisati x,1 ili 0;</a:t>
            </a:r>
            <a:endParaRPr lang="en-US" sz="1400" dirty="0">
              <a:solidFill>
                <a:schemeClr val="accent6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5486400" y="2590800"/>
            <a:ext cx="2667000" cy="2286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6" name="Shape 95"/>
          <p:cNvCxnSpPr>
            <a:stCxn id="94" idx="3"/>
          </p:cNvCxnSpPr>
          <p:nvPr/>
        </p:nvCxnSpPr>
        <p:spPr>
          <a:xfrm>
            <a:off x="8153400" y="2705100"/>
            <a:ext cx="228600" cy="723900"/>
          </a:xfrm>
          <a:prstGeom prst="bentConnector2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7391400" y="3505200"/>
            <a:ext cx="152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>
                <a:solidFill>
                  <a:srgbClr val="FF0000"/>
                </a:solidFill>
              </a:rPr>
              <a:t>Kada je E=1, a S</a:t>
            </a:r>
            <a:r>
              <a:rPr lang="sr-Latn-RS" sz="1100" dirty="0" smtClean="0">
                <a:solidFill>
                  <a:srgbClr val="FF0000"/>
                </a:solidFill>
              </a:rPr>
              <a:t>0</a:t>
            </a:r>
            <a:r>
              <a:rPr lang="sr-Latn-RS" sz="1400" dirty="0" smtClean="0">
                <a:solidFill>
                  <a:srgbClr val="FF0000"/>
                </a:solidFill>
              </a:rPr>
              <a:t>=0 to znači da će se podaci prenositi na Y</a:t>
            </a:r>
            <a:r>
              <a:rPr lang="sr-Latn-RS" sz="1100" dirty="0" smtClean="0">
                <a:solidFill>
                  <a:srgbClr val="FF0000"/>
                </a:solidFill>
              </a:rPr>
              <a:t>0</a:t>
            </a:r>
            <a:r>
              <a:rPr lang="sr-Latn-RS" sz="1400" dirty="0" smtClean="0">
                <a:solidFill>
                  <a:srgbClr val="FF0000"/>
                </a:solidFill>
              </a:rPr>
              <a:t> i to izgleda ovako: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5029200" y="4419600"/>
            <a:ext cx="8382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9" name="Straight Connector 98"/>
          <p:cNvCxnSpPr/>
          <p:nvPr/>
        </p:nvCxnSpPr>
        <p:spPr>
          <a:xfrm>
            <a:off x="4495800" y="5181600"/>
            <a:ext cx="538843" cy="128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/>
          <p:cNvCxnSpPr/>
          <p:nvPr/>
        </p:nvCxnSpPr>
        <p:spPr>
          <a:xfrm>
            <a:off x="5867400" y="4876800"/>
            <a:ext cx="538843" cy="128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5867400" y="5257800"/>
            <a:ext cx="538843" cy="128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5029200" y="4419600"/>
            <a:ext cx="419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1:2</a:t>
            </a:r>
            <a:endParaRPr lang="en-US" sz="1400" dirty="0"/>
          </a:p>
        </p:txBody>
      </p:sp>
      <p:sp>
        <p:nvSpPr>
          <p:cNvPr id="103" name="TextBox 102"/>
          <p:cNvSpPr txBox="1"/>
          <p:nvPr/>
        </p:nvSpPr>
        <p:spPr>
          <a:xfrm>
            <a:off x="4495800" y="480060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accent6"/>
                </a:solidFill>
              </a:rPr>
              <a:t>I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6096000" y="5029200"/>
            <a:ext cx="538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chemeClr val="accent6"/>
                </a:solidFill>
              </a:rPr>
              <a:t>Y</a:t>
            </a:r>
            <a:r>
              <a:rPr lang="sr-Latn-RS" sz="1100" dirty="0" smtClean="0">
                <a:solidFill>
                  <a:schemeClr val="accent6"/>
                </a:solidFill>
              </a:rPr>
              <a:t>1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6096000" y="4572000"/>
            <a:ext cx="38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200" dirty="0" smtClean="0">
                <a:solidFill>
                  <a:schemeClr val="accent6"/>
                </a:solidFill>
              </a:rPr>
              <a:t>Y</a:t>
            </a:r>
            <a:r>
              <a:rPr lang="sr-Latn-RS" sz="1100" dirty="0" smtClean="0">
                <a:solidFill>
                  <a:schemeClr val="accent6"/>
                </a:solidFill>
              </a:rPr>
              <a:t>0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106" name="Straight Connector 105"/>
          <p:cNvCxnSpPr/>
          <p:nvPr/>
        </p:nvCxnSpPr>
        <p:spPr>
          <a:xfrm rot="5400000">
            <a:off x="5056584" y="5992416"/>
            <a:ext cx="555171" cy="34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5027951" y="6019801"/>
            <a:ext cx="29935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1200" dirty="0">
                <a:solidFill>
                  <a:schemeClr val="accent6"/>
                </a:solidFill>
              </a:rPr>
              <a:t>E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108" name="Straight Connector 107"/>
          <p:cNvCxnSpPr/>
          <p:nvPr/>
        </p:nvCxnSpPr>
        <p:spPr>
          <a:xfrm rot="5400000">
            <a:off x="5285184" y="5992416"/>
            <a:ext cx="555171" cy="34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5562600" y="6019800"/>
            <a:ext cx="35922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sr-Latn-RS" sz="1100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116" name="Elbow Connector 115"/>
          <p:cNvCxnSpPr/>
          <p:nvPr/>
        </p:nvCxnSpPr>
        <p:spPr>
          <a:xfrm rot="10800000" flipV="1">
            <a:off x="6629400" y="4724400"/>
            <a:ext cx="1143000" cy="6096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7" name="TextBox 116"/>
          <p:cNvSpPr txBox="1"/>
          <p:nvPr/>
        </p:nvSpPr>
        <p:spPr>
          <a:xfrm rot="20356597">
            <a:off x="4650992" y="4892015"/>
            <a:ext cx="1428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rgbClr val="FF0000"/>
                </a:solidFill>
              </a:rPr>
              <a:t>       </a:t>
            </a:r>
            <a:r>
              <a:rPr lang="sr-Latn-RS" sz="1200" b="1" dirty="0" smtClean="0">
                <a:solidFill>
                  <a:srgbClr val="FF0000"/>
                </a:solidFill>
              </a:rPr>
              <a:t>......................</a:t>
            </a:r>
            <a:endParaRPr lang="en-US" sz="1200" b="1" dirty="0">
              <a:solidFill>
                <a:srgbClr val="FF0000"/>
              </a:solidFill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676400" y="152400"/>
            <a:ext cx="3733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RS" sz="2400" dirty="0" smtClean="0">
                <a:ln w="18415" cmpd="sng">
                  <a:noFill/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1:2 Demux(1 informacioni ulaz i 2 izlaza) </a:t>
            </a:r>
            <a:endParaRPr lang="en-US" sz="2400" dirty="0">
              <a:ln w="18415" cmpd="sng">
                <a:noFill/>
                <a:prstDash val="solid"/>
              </a:ln>
              <a:solidFill>
                <a:schemeClr val="accent6">
                  <a:lumMod val="75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stretch>
            <a:fillRect l="-11000" t="-6000" r="-11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 rot="5400000">
            <a:off x="1143794" y="1904206"/>
            <a:ext cx="1981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 rot="10800000">
            <a:off x="838200" y="1295400"/>
            <a:ext cx="2971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14400" y="9144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E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1371600" y="9144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S</a:t>
            </a:r>
            <a:r>
              <a:rPr lang="sr-Latn-RS" sz="1100" dirty="0" smtClean="0"/>
              <a:t>0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0" y="9144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Y</a:t>
            </a:r>
            <a:r>
              <a:rPr lang="sr-Latn-RS" sz="1100" dirty="0" smtClean="0"/>
              <a:t>0</a:t>
            </a:r>
            <a:r>
              <a:rPr lang="sr-Latn-RS" sz="1400" dirty="0" smtClean="0"/>
              <a:t>          Y</a:t>
            </a:r>
            <a:r>
              <a:rPr lang="sr-Latn-RS" sz="1100" dirty="0" smtClean="0"/>
              <a:t>1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14478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0        x               0         0</a:t>
            </a:r>
          </a:p>
          <a:p>
            <a:r>
              <a:rPr lang="sr-Latn-RS" dirty="0" smtClean="0"/>
              <a:t>0        x               0         0</a:t>
            </a:r>
          </a:p>
          <a:p>
            <a:r>
              <a:rPr lang="sr-Latn-RS" dirty="0" smtClean="0"/>
              <a:t>1        0               I          0</a:t>
            </a:r>
          </a:p>
          <a:p>
            <a:r>
              <a:rPr lang="sr-Latn-RS" dirty="0" smtClean="0"/>
              <a:t>1        1               0          I           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38200" y="2286000"/>
            <a:ext cx="2514600" cy="3048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304800" y="3048000"/>
            <a:ext cx="23622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400" dirty="0" smtClean="0">
                <a:solidFill>
                  <a:srgbClr val="FF0000"/>
                </a:solidFill>
              </a:rPr>
              <a:t>Kada je E=1, a S</a:t>
            </a:r>
            <a:r>
              <a:rPr lang="sr-Latn-RS" sz="1100" dirty="0" smtClean="0">
                <a:solidFill>
                  <a:srgbClr val="FF0000"/>
                </a:solidFill>
              </a:rPr>
              <a:t>0</a:t>
            </a:r>
            <a:r>
              <a:rPr lang="sr-Latn-RS" sz="1400" dirty="0" smtClean="0">
                <a:solidFill>
                  <a:srgbClr val="FF0000"/>
                </a:solidFill>
              </a:rPr>
              <a:t>=1 to znači da će se podaci prenositi na Y</a:t>
            </a:r>
            <a:r>
              <a:rPr lang="sr-Latn-RS" sz="1100" dirty="0" smtClean="0">
                <a:solidFill>
                  <a:srgbClr val="FF0000"/>
                </a:solidFill>
              </a:rPr>
              <a:t>1</a:t>
            </a:r>
            <a:r>
              <a:rPr lang="sr-Latn-RS" sz="1400" dirty="0" smtClean="0">
                <a:solidFill>
                  <a:srgbClr val="FF0000"/>
                </a:solidFill>
              </a:rPr>
              <a:t> i to izgleda ovako:</a:t>
            </a:r>
            <a:endParaRPr lang="en-US" sz="1400" dirty="0">
              <a:solidFill>
                <a:srgbClr val="FF0000"/>
              </a:solidFill>
            </a:endParaRPr>
          </a:p>
        </p:txBody>
      </p:sp>
      <p:cxnSp>
        <p:nvCxnSpPr>
          <p:cNvPr id="15" name="Elbow Connector 14"/>
          <p:cNvCxnSpPr/>
          <p:nvPr/>
        </p:nvCxnSpPr>
        <p:spPr>
          <a:xfrm rot="16200000" flipH="1">
            <a:off x="762000" y="2438400"/>
            <a:ext cx="685800" cy="533400"/>
          </a:xfrm>
          <a:prstGeom prst="bentConnector3">
            <a:avLst>
              <a:gd name="adj1" fmla="val 50000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838200" y="3962400"/>
            <a:ext cx="8382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304800" y="4572000"/>
            <a:ext cx="538843" cy="128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76400" y="4419600"/>
            <a:ext cx="538843" cy="128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676400" y="4800600"/>
            <a:ext cx="538843" cy="1286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38200" y="3962400"/>
            <a:ext cx="419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1:2</a:t>
            </a:r>
            <a:endParaRPr lang="en-US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304800" y="4191000"/>
            <a:ext cx="478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>
                <a:solidFill>
                  <a:schemeClr val="accent6"/>
                </a:solidFill>
              </a:rPr>
              <a:t>I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905000" y="4572000"/>
            <a:ext cx="5388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chemeClr val="accent6"/>
                </a:solidFill>
              </a:rPr>
              <a:t>Y</a:t>
            </a:r>
            <a:r>
              <a:rPr lang="sr-Latn-RS" sz="1100" dirty="0" smtClean="0">
                <a:solidFill>
                  <a:schemeClr val="accent6"/>
                </a:solidFill>
              </a:rPr>
              <a:t>1</a:t>
            </a:r>
            <a:endParaRPr lang="en-US" sz="1200" dirty="0">
              <a:solidFill>
                <a:schemeClr val="accent6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1905000" y="4114800"/>
            <a:ext cx="3810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200" dirty="0" smtClean="0">
                <a:solidFill>
                  <a:schemeClr val="accent6"/>
                </a:solidFill>
              </a:rPr>
              <a:t>Y</a:t>
            </a:r>
            <a:r>
              <a:rPr lang="sr-Latn-RS" sz="1050" dirty="0" smtClean="0">
                <a:solidFill>
                  <a:schemeClr val="accent6"/>
                </a:solidFill>
              </a:rPr>
              <a:t>0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 rot="5400000">
            <a:off x="865584" y="5535216"/>
            <a:ext cx="555171" cy="34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36951" y="5562601"/>
            <a:ext cx="299357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1200" dirty="0">
                <a:solidFill>
                  <a:schemeClr val="accent6"/>
                </a:solidFill>
              </a:rPr>
              <a:t>E</a:t>
            </a:r>
            <a:endParaRPr lang="en-US" sz="1200" dirty="0">
              <a:solidFill>
                <a:schemeClr val="accent6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5400000">
            <a:off x="1094184" y="5535216"/>
            <a:ext cx="555171" cy="34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1371600" y="5562600"/>
            <a:ext cx="359229" cy="27699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chemeClr val="accent6">
                    <a:lumMod val="75000"/>
                  </a:schemeClr>
                </a:solidFill>
              </a:rPr>
              <a:t>S</a:t>
            </a:r>
            <a:r>
              <a:rPr lang="sr-Latn-RS" sz="1100" dirty="0" smtClean="0">
                <a:solidFill>
                  <a:schemeClr val="accent6">
                    <a:lumMod val="75000"/>
                  </a:schemeClr>
                </a:solidFill>
              </a:rPr>
              <a:t>0</a:t>
            </a:r>
            <a:endParaRPr lang="en-US" sz="12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 rot="925723">
            <a:off x="468303" y="4452253"/>
            <a:ext cx="1428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rgbClr val="FF0000"/>
                </a:solidFill>
              </a:rPr>
              <a:t>        </a:t>
            </a:r>
            <a:r>
              <a:rPr lang="sr-Latn-RS" sz="1200" b="1" dirty="0" smtClean="0">
                <a:solidFill>
                  <a:srgbClr val="FF0000"/>
                </a:solidFill>
              </a:rPr>
              <a:t>.....................</a:t>
            </a:r>
            <a:endParaRPr lang="en-US" sz="1200" b="1" dirty="0">
              <a:solidFill>
                <a:srgbClr val="FF0000"/>
              </a:solidFill>
            </a:endParaRPr>
          </a:p>
        </p:txBody>
      </p:sp>
      <p:cxnSp>
        <p:nvCxnSpPr>
          <p:cNvPr id="30" name="Straight Connector 29"/>
          <p:cNvCxnSpPr/>
          <p:nvPr/>
        </p:nvCxnSpPr>
        <p:spPr>
          <a:xfrm rot="5400000">
            <a:off x="5563394" y="1370806"/>
            <a:ext cx="19812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rot="10800000">
            <a:off x="5257800" y="762000"/>
            <a:ext cx="29718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334000" y="3810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E</a:t>
            </a:r>
            <a:endParaRPr lang="en-US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5791200" y="381000"/>
            <a:ext cx="76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S</a:t>
            </a:r>
            <a:r>
              <a:rPr lang="sr-Latn-RS" sz="1100" dirty="0" smtClean="0"/>
              <a:t>0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6705600" y="381000"/>
            <a:ext cx="1219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Y</a:t>
            </a:r>
            <a:r>
              <a:rPr lang="sr-Latn-RS" sz="1100" dirty="0" smtClean="0"/>
              <a:t>0</a:t>
            </a:r>
            <a:r>
              <a:rPr lang="sr-Latn-RS" sz="1400" dirty="0" smtClean="0"/>
              <a:t>          Y</a:t>
            </a:r>
            <a:r>
              <a:rPr lang="sr-Latn-RS" sz="1100" dirty="0" smtClean="0"/>
              <a:t>1</a:t>
            </a:r>
            <a:endParaRPr lang="en-US" sz="1400" dirty="0"/>
          </a:p>
        </p:txBody>
      </p:sp>
      <p:sp>
        <p:nvSpPr>
          <p:cNvPr id="35" name="TextBox 34"/>
          <p:cNvSpPr txBox="1"/>
          <p:nvPr/>
        </p:nvSpPr>
        <p:spPr>
          <a:xfrm>
            <a:off x="5334000" y="914400"/>
            <a:ext cx="2819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dirty="0" smtClean="0"/>
              <a:t>0        x               0         0</a:t>
            </a:r>
          </a:p>
          <a:p>
            <a:r>
              <a:rPr lang="sr-Latn-RS" dirty="0" smtClean="0"/>
              <a:t>0        x               0         0</a:t>
            </a:r>
          </a:p>
          <a:p>
            <a:r>
              <a:rPr lang="sr-Latn-RS" dirty="0" smtClean="0"/>
              <a:t>1        0               I          0</a:t>
            </a:r>
          </a:p>
          <a:p>
            <a:r>
              <a:rPr lang="sr-Latn-RS" dirty="0" smtClean="0"/>
              <a:t>1        1               0          I           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4800600" y="2438400"/>
            <a:ext cx="281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Pomoću tabele možemo i da odredimo Y</a:t>
            </a:r>
            <a:r>
              <a:rPr lang="sr-Latn-RS" sz="1100" dirty="0" smtClean="0"/>
              <a:t>0</a:t>
            </a:r>
            <a:r>
              <a:rPr lang="sr-Latn-RS" sz="1400" dirty="0" smtClean="0"/>
              <a:t> i Y</a:t>
            </a:r>
            <a:r>
              <a:rPr lang="sr-Latn-RS" sz="1100" dirty="0" smtClean="0"/>
              <a:t>1</a:t>
            </a:r>
            <a:r>
              <a:rPr lang="sr-Latn-RS" sz="1400" dirty="0" smtClean="0"/>
              <a:t>:</a:t>
            </a:r>
            <a:endParaRPr lang="en-US" sz="1400" dirty="0"/>
          </a:p>
        </p:txBody>
      </p:sp>
      <p:sp>
        <p:nvSpPr>
          <p:cNvPr id="39" name="TextBox 38"/>
          <p:cNvSpPr txBox="1"/>
          <p:nvPr/>
        </p:nvSpPr>
        <p:spPr>
          <a:xfrm>
            <a:off x="3733800" y="3124200"/>
            <a:ext cx="2362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400" dirty="0" smtClean="0"/>
              <a:t>~ Za Y</a:t>
            </a:r>
            <a:r>
              <a:rPr lang="sr-Latn-RS" sz="1100" dirty="0" smtClean="0"/>
              <a:t>0</a:t>
            </a:r>
            <a:r>
              <a:rPr lang="sr-Latn-RS" sz="1400" dirty="0" smtClean="0"/>
              <a:t> posmatramo samo 3. red jer je vrednost Y</a:t>
            </a:r>
            <a:r>
              <a:rPr lang="sr-Latn-RS" sz="1100" dirty="0" smtClean="0"/>
              <a:t>0</a:t>
            </a:r>
            <a:r>
              <a:rPr lang="sr-Latn-RS" sz="1400" dirty="0" smtClean="0"/>
              <a:t> u ostala 3 reda jednaka 0:</a:t>
            </a:r>
          </a:p>
          <a:p>
            <a:r>
              <a:rPr lang="sr-Latn-RS" sz="1400" dirty="0" smtClean="0"/>
              <a:t> Y</a:t>
            </a:r>
            <a:r>
              <a:rPr lang="sr-Latn-RS" sz="1100" dirty="0" smtClean="0"/>
              <a:t>0</a:t>
            </a:r>
            <a:r>
              <a:rPr lang="sr-Latn-RS" sz="1400" dirty="0" smtClean="0"/>
              <a:t>=E*S</a:t>
            </a:r>
            <a:r>
              <a:rPr lang="sr-Latn-RS" sz="1100" dirty="0" smtClean="0"/>
              <a:t>0</a:t>
            </a:r>
            <a:r>
              <a:rPr lang="sr-Latn-RS" sz="1400" dirty="0" smtClean="0"/>
              <a:t>*I</a:t>
            </a:r>
            <a:endParaRPr lang="en-US" sz="1400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4267200" y="3810000"/>
            <a:ext cx="1524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6477000" y="3124200"/>
            <a:ext cx="228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RS" sz="1400" dirty="0" smtClean="0"/>
              <a:t>~ Za Y</a:t>
            </a:r>
            <a:r>
              <a:rPr lang="sr-Latn-RS" sz="1100" dirty="0" smtClean="0"/>
              <a:t>1</a:t>
            </a:r>
            <a:r>
              <a:rPr lang="sr-Latn-RS" sz="1400" dirty="0" smtClean="0"/>
              <a:t> posmatramo samo 4. red jer je vrednost Y</a:t>
            </a:r>
            <a:r>
              <a:rPr lang="sr-Latn-RS" sz="1100" dirty="0" smtClean="0"/>
              <a:t>1</a:t>
            </a:r>
            <a:r>
              <a:rPr lang="sr-Latn-RS" sz="1400" dirty="0" smtClean="0"/>
              <a:t> u ostala 3 reda jednaka 0:</a:t>
            </a:r>
          </a:p>
          <a:p>
            <a:r>
              <a:rPr lang="sr-Latn-RS" sz="1400" dirty="0" smtClean="0"/>
              <a:t>Y</a:t>
            </a:r>
            <a:r>
              <a:rPr lang="sr-Latn-RS" sz="1100" dirty="0" smtClean="0"/>
              <a:t>1</a:t>
            </a:r>
            <a:r>
              <a:rPr lang="sr-Latn-RS" sz="1400" dirty="0" smtClean="0"/>
              <a:t>=E*S</a:t>
            </a:r>
            <a:r>
              <a:rPr lang="sr-Latn-RS" sz="1100" dirty="0" smtClean="0"/>
              <a:t>0</a:t>
            </a:r>
            <a:r>
              <a:rPr lang="sr-Latn-RS" sz="1400" dirty="0" smtClean="0"/>
              <a:t>*I</a:t>
            </a:r>
            <a:endParaRPr lang="en-US" sz="1400" dirty="0"/>
          </a:p>
        </p:txBody>
      </p:sp>
      <p:cxnSp>
        <p:nvCxnSpPr>
          <p:cNvPr id="45" name="Straight Arrow Connector 44"/>
          <p:cNvCxnSpPr/>
          <p:nvPr/>
        </p:nvCxnSpPr>
        <p:spPr>
          <a:xfrm rot="5400000">
            <a:off x="4115594" y="4191000"/>
            <a:ext cx="456406" cy="794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3657600" y="4419600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1200" dirty="0" smtClean="0">
                <a:solidFill>
                  <a:srgbClr val="00B050"/>
                </a:solidFill>
              </a:rPr>
              <a:t>S</a:t>
            </a:r>
            <a:r>
              <a:rPr lang="sr-Latn-RS" sz="1050" dirty="0" smtClean="0">
                <a:solidFill>
                  <a:srgbClr val="00B050"/>
                </a:solidFill>
              </a:rPr>
              <a:t>0</a:t>
            </a:r>
            <a:r>
              <a:rPr lang="sr-Latn-RS" sz="1200" dirty="0" smtClean="0">
                <a:solidFill>
                  <a:srgbClr val="00B050"/>
                </a:solidFill>
              </a:rPr>
              <a:t> je invertovano jer iznosi 0</a:t>
            </a:r>
            <a:endParaRPr lang="en-US" sz="1200" dirty="0">
              <a:solidFill>
                <a:srgbClr val="00B050"/>
              </a:solidFill>
            </a:endParaRPr>
          </a:p>
        </p:txBody>
      </p:sp>
      <p:pic>
        <p:nvPicPr>
          <p:cNvPr id="48" name="Picture 47" descr="kolo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4876800"/>
            <a:ext cx="4233672" cy="1371600"/>
          </a:xfrm>
          <a:prstGeom prst="rect">
            <a:avLst/>
          </a:prstGeom>
        </p:spPr>
      </p:pic>
      <p:sp>
        <p:nvSpPr>
          <p:cNvPr id="49" name="TextBox 48"/>
          <p:cNvSpPr txBox="1"/>
          <p:nvPr/>
        </p:nvSpPr>
        <p:spPr>
          <a:xfrm>
            <a:off x="5257800" y="6248400"/>
            <a:ext cx="2667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</a:t>
            </a:r>
            <a:r>
              <a:rPr lang="sr-Latn-RS" sz="1200" dirty="0" smtClean="0"/>
              <a:t>olo možemo prikazati i na ovaj način</a:t>
            </a:r>
            <a:endParaRPr lang="en-US" sz="1200" dirty="0"/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83000"/>
            <a:lum/>
          </a:blip>
          <a:srcRect/>
          <a:stretch>
            <a:fillRect l="-33000" r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86400" y="5867400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RS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Jelena Miranović II4 </a:t>
            </a:r>
            <a:endParaRPr lang="en-US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484</Words>
  <Application>Microsoft Office PowerPoint</Application>
  <PresentationFormat>On-screen Show (4:3)</PresentationFormat>
  <Paragraphs>92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MiM</dc:creator>
  <cp:lastModifiedBy>MiM</cp:lastModifiedBy>
  <cp:revision>44</cp:revision>
  <dcterms:created xsi:type="dcterms:W3CDTF">2020-04-26T12:56:58Z</dcterms:created>
  <dcterms:modified xsi:type="dcterms:W3CDTF">2020-04-26T18:22:42Z</dcterms:modified>
</cp:coreProperties>
</file>